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29"/>
  </p:notesMasterIdLst>
  <p:handoutMasterIdLst>
    <p:handoutMasterId r:id="rId30"/>
  </p:handoutMasterIdLst>
  <p:sldIdLst>
    <p:sldId id="686" r:id="rId9"/>
    <p:sldId id="607" r:id="rId10"/>
    <p:sldId id="707" r:id="rId11"/>
    <p:sldId id="688" r:id="rId12"/>
    <p:sldId id="719" r:id="rId13"/>
    <p:sldId id="720" r:id="rId14"/>
    <p:sldId id="721" r:id="rId15"/>
    <p:sldId id="689" r:id="rId16"/>
    <p:sldId id="690" r:id="rId17"/>
    <p:sldId id="691" r:id="rId18"/>
    <p:sldId id="692" r:id="rId19"/>
    <p:sldId id="693" r:id="rId20"/>
    <p:sldId id="708" r:id="rId21"/>
    <p:sldId id="704" r:id="rId22"/>
    <p:sldId id="705" r:id="rId23"/>
    <p:sldId id="706" r:id="rId24"/>
    <p:sldId id="709" r:id="rId25"/>
    <p:sldId id="695" r:id="rId26"/>
    <p:sldId id="694" r:id="rId27"/>
    <p:sldId id="593" r:id="rId28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308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4" autoAdjust="0"/>
    <p:restoredTop sz="96737" autoAdjust="0"/>
  </p:normalViewPr>
  <p:slideViewPr>
    <p:cSldViewPr>
      <p:cViewPr varScale="1">
        <p:scale>
          <a:sx n="104" d="100"/>
          <a:sy n="104" d="100"/>
        </p:scale>
        <p:origin x="1662" y="96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2017-11-08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2017-11-08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8.png"/><Relationship Id="rId10" Type="http://schemas.openxmlformats.org/officeDocument/2006/relationships/image" Target="../media/image69.png"/><Relationship Id="rId4" Type="http://schemas.openxmlformats.org/officeDocument/2006/relationships/image" Target="../media/image59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56.png"/><Relationship Id="rId5" Type="http://schemas.openxmlformats.org/officeDocument/2006/relationships/image" Target="../media/image58.png"/><Relationship Id="rId1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openxmlformats.org/officeDocument/2006/relationships/image" Target="../media/image63.png"/><Relationship Id="rId4" Type="http://schemas.openxmlformats.org/officeDocument/2006/relationships/image" Target="../media/image74.jpe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평창동계올림픽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조직위원회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rgbClr val="FF0000"/>
                </a:solidFill>
                <a:latin typeface="+mn-ea"/>
              </a:rPr>
              <a:t>중계</a:t>
            </a: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stCxn id="74" idx="3"/>
            <a:endCxn id="83" idx="3"/>
          </p:cNvCxnSpPr>
          <p:nvPr/>
        </p:nvCxnSpPr>
        <p:spPr>
          <a:xfrm flipH="1" flipV="1">
            <a:off x="6669686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대회 통신망</a:t>
            </a: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 대회통신망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전송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81386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4882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/>
              <a:t>네트워크 운영자용 에이전트 </a:t>
            </a:r>
            <a:r>
              <a:rPr lang="ko-KR" altLang="en-US" dirty="0" err="1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02621"/>
              </p:ext>
            </p:extLst>
          </p:nvPr>
        </p:nvGraphicFramePr>
        <p:xfrm>
          <a:off x="632520" y="1268760"/>
          <a:ext cx="864096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세부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매개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정보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요청 시 에이전트 정보 출력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버전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릴리즈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일자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실행 시 서버 목록을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요청하여 출력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그룹 트리 구조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그룹에 속한 서버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목록 갱신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요청 시 서버 목록을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요청하여 출력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그룹 트리 구조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그룹에 속한 서버 목록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서버명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정보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사용자가 선택한 서버에 대한 정보를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요청하여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모델명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관리자명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관리자연락처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마지막 로그인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연결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요청 시 사용자가 선택한 서버에 대한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접속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defTabSz="975022" fontAlgn="base" latinLnBrk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+mj-lt"/>
                        <a:buAutoNum type="arabicParenR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지문 정보를 이용한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운영자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1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sym typeface="Wingdings"/>
                        </a:rPr>
                        <a:t>차 신원 확인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n-ea"/>
                        <a:sym typeface="Wingding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지문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지문 인식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arenR" startAt="2"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공인인증서를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이용한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신원확인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공인증서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공인인증서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일치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결과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arenR" startAt="3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세션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연결 결과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aseline="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접속 성공 시 </a:t>
                      </a:r>
                      <a:r>
                        <a:rPr lang="en-US" altLang="ko-KR" sz="1000" baseline="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인터페이스창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팝업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로그인 대기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연결 해제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요청 시 사용자가 선택한 서버에 대한 연결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연결 해제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연결 이력 실시간 조회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연결과 관련된 이력을 실시간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연결 요청된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서버명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연결 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프로세스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kill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process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89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/>
              <a:t>관리자용 에이전트 </a:t>
            </a:r>
            <a:r>
              <a:rPr lang="ko-KR" altLang="en-US" dirty="0" err="1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885889"/>
              </p:ext>
            </p:extLst>
          </p:nvPr>
        </p:nvGraphicFramePr>
        <p:xfrm>
          <a:off x="632520" y="1268760"/>
          <a:ext cx="864096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세부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매개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정보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사용자 요청 시 에이전트 정보 출력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버전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릴리즈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일자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서버 선택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정보를 등록할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게이트웨이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게이트웨이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정보 등록 현황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선택한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게이트웨이에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등록된 운영자 정보 현황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SSH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게이트웨이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등록된 운영자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정보 등록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등록할 운영자 정보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입력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성명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소속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주민등록번호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공인인증서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운영자 지문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등록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 프로세스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kill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process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14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 err="1"/>
              <a:t>게이트웨이</a:t>
            </a:r>
            <a:r>
              <a:rPr lang="ko-KR" altLang="en-US" dirty="0"/>
              <a:t> 서버 </a:t>
            </a:r>
            <a:r>
              <a:rPr lang="ko-KR" altLang="en-US" dirty="0" err="1"/>
              <a:t>기능명세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4.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66427"/>
              </p:ext>
            </p:extLst>
          </p:nvPr>
        </p:nvGraphicFramePr>
        <p:xfrm>
          <a:off x="632520" y="1484784"/>
          <a:ext cx="864096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세부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매개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57256" y="692696"/>
            <a:ext cx="2016224" cy="576064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pc="-60">
                <a:solidFill>
                  <a:schemeClr val="bg1"/>
                </a:solidFill>
              </a:rPr>
              <a:t>미작성</a:t>
            </a:r>
            <a:endParaRPr lang="ko-KR" altLang="en-US" spc="-6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6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949049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458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/>
              <a:t>네트워크 운영자용 에이전트 메뉴 설명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9" name="텍스트 개체 틀 6"/>
          <p:cNvSpPr txBox="1">
            <a:spLocks/>
          </p:cNvSpPr>
          <p:nvPr/>
        </p:nvSpPr>
        <p:spPr>
          <a:xfrm>
            <a:off x="776536" y="1124744"/>
            <a:ext cx="8339757" cy="43088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>
                <a:solidFill>
                  <a:srgbClr val="8C8C8C"/>
                </a:solidFill>
              </a:rPr>
              <a:t>네트워크 운영자가 접속 가능한 네트워크 장비 목록을 검색하고 연결을 요청하면 전용의 </a:t>
            </a:r>
            <a:r>
              <a:rPr lang="en-US" altLang="ko-KR" sz="1400" spc="-100" dirty="0" err="1">
                <a:solidFill>
                  <a:srgbClr val="8C8C8C"/>
                </a:solidFill>
              </a:rPr>
              <a:t>SSH</a:t>
            </a:r>
            <a:r>
              <a:rPr lang="en-US" altLang="ko-KR" sz="1400" spc="-100" dirty="0">
                <a:solidFill>
                  <a:srgbClr val="8C8C8C"/>
                </a:solidFill>
              </a:rPr>
              <a:t> </a:t>
            </a:r>
            <a:r>
              <a:rPr lang="ko-KR" altLang="en-US" sz="1400" spc="-100" dirty="0">
                <a:solidFill>
                  <a:srgbClr val="8C8C8C"/>
                </a:solidFill>
              </a:rPr>
              <a:t>접속 인터페이스를 제공합니다</a:t>
            </a:r>
            <a:r>
              <a:rPr lang="en-US" altLang="ko-KR" sz="1400" spc="-100" dirty="0">
                <a:solidFill>
                  <a:srgbClr val="8C8C8C"/>
                </a:solidFill>
              </a:rPr>
              <a:t>.</a:t>
            </a:r>
            <a:endParaRPr lang="ko-KR" altLang="en-US" sz="1400" spc="-100" dirty="0">
              <a:solidFill>
                <a:srgbClr val="8C8C8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2230546"/>
            <a:ext cx="51911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000672" y="3854670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000672" y="2963354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2000672" y="2640189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596515" y="251778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 </a:t>
            </a:r>
            <a:r>
              <a:rPr lang="ko-KR" altLang="en-US" sz="800" spc="-60" dirty="0" err="1">
                <a:solidFill>
                  <a:srgbClr val="FF0000"/>
                </a:solidFill>
                <a:latin typeface="+mn-ea"/>
                <a:sym typeface="Wingdings"/>
              </a:rPr>
              <a:t>정보조회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 메뉴</a:t>
            </a:r>
            <a:endParaRPr lang="en-US" altLang="ko-KR" sz="800" spc="-6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H="1">
            <a:off x="3764868" y="2640189"/>
            <a:ext cx="4032448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7149244" y="3773878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>
            <a:off x="7149244" y="5414871"/>
            <a:ext cx="648072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4160912" y="4921418"/>
            <a:ext cx="3636404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000672" y="4921418"/>
            <a:ext cx="504056" cy="0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7" y="5218812"/>
            <a:ext cx="1188132" cy="7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96515" y="2840952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최신의 서버 목록 갱신 버튼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96515" y="3732268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현재 서버 목록 현황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6515" y="4742991"/>
            <a:ext cx="1404157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선택한 서버 접속 요청</a:t>
            </a:r>
            <a:endParaRPr lang="en-US" altLang="ko-KR" sz="800" spc="-6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algn="ctr" latinLnBrk="0"/>
            <a:r>
              <a:rPr lang="en-US" altLang="ko-KR" sz="800" spc="-60" dirty="0">
                <a:solidFill>
                  <a:srgbClr val="FF0000"/>
                </a:solidFill>
                <a:latin typeface="+mn-ea"/>
                <a:sym typeface="Wingdings"/>
              </a:rPr>
              <a:t>(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클릭 시 별도의 </a:t>
            </a:r>
            <a:r>
              <a:rPr lang="en-US" altLang="ko-KR" sz="800" spc="-60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800" spc="-60" dirty="0">
                <a:solidFill>
                  <a:srgbClr val="FF0000"/>
                </a:solidFill>
                <a:latin typeface="+mn-ea"/>
                <a:sym typeface="Wingdings"/>
              </a:rPr>
              <a:t> </a:t>
            </a:r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화면 출력</a:t>
            </a:r>
            <a:r>
              <a:rPr lang="en-US" altLang="ko-KR" sz="800" spc="-60" dirty="0">
                <a:solidFill>
                  <a:srgbClr val="FF0000"/>
                </a:solidFill>
                <a:latin typeface="+mn-ea"/>
                <a:sym typeface="Wingdings"/>
              </a:rPr>
              <a:t>)</a:t>
            </a:r>
            <a:endParaRPr lang="ko-KR" altLang="en-US" sz="800" spc="-6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97316" y="251778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 종료 메뉴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797316" y="3609087"/>
            <a:ext cx="1404157" cy="36798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서버 목록에서 선택한</a:t>
            </a:r>
          </a:p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네트워크 장비 정보 출력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797316" y="4799016"/>
            <a:ext cx="1404157" cy="244804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연결된 서버 접속 해제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797317" y="5230878"/>
            <a:ext cx="1044116" cy="367985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에이전트를 통한</a:t>
            </a:r>
          </a:p>
          <a:p>
            <a:pPr algn="ctr" latinLnBrk="0"/>
            <a:r>
              <a:rPr lang="ko-KR" altLang="en-US" sz="800" spc="-60" dirty="0">
                <a:solidFill>
                  <a:srgbClr val="FF0000"/>
                </a:solidFill>
                <a:latin typeface="+mn-ea"/>
                <a:sym typeface="Wingdings"/>
              </a:rPr>
              <a:t>서버 연결 이력</a:t>
            </a:r>
          </a:p>
        </p:txBody>
      </p:sp>
    </p:spTree>
    <p:extLst>
      <p:ext uri="{BB962C8B-B14F-4D97-AF65-F5344CB8AC3E}">
        <p14:creationId xmlns:p14="http://schemas.microsoft.com/office/powerpoint/2010/main" val="69977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6974614" y="4668651"/>
            <a:ext cx="1437829" cy="1046330"/>
            <a:chOff x="814871" y="1822162"/>
            <a:chExt cx="5876925" cy="4276726"/>
          </a:xfrm>
        </p:grpSpPr>
        <p:pic>
          <p:nvPicPr>
            <p:cNvPr id="1033" name="Picture 9" descr="Display SSH Banner Messag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71" y="1822162"/>
              <a:ext cx="5876925" cy="427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 descr="Display SSH Banner Messages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9" r="49179" b="90936"/>
            <a:stretch/>
          </p:blipFill>
          <p:spPr bwMode="auto">
            <a:xfrm>
              <a:off x="1977001" y="1822162"/>
              <a:ext cx="1200150" cy="38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dirty="0"/>
              <a:t>네트워크 운영자의 장비 연결 과정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69" name="텍스트 개체 틀 6"/>
          <p:cNvSpPr txBox="1">
            <a:spLocks/>
          </p:cNvSpPr>
          <p:nvPr/>
        </p:nvSpPr>
        <p:spPr>
          <a:xfrm>
            <a:off x="776536" y="1113845"/>
            <a:ext cx="8339757" cy="47397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>
                <a:solidFill>
                  <a:srgbClr val="8C8C8C"/>
                </a:solidFill>
              </a:rPr>
              <a:t>네트워크 운영자는 </a:t>
            </a:r>
            <a:r>
              <a:rPr lang="en-US" altLang="ko-KR" sz="1400" spc="-100" dirty="0">
                <a:solidFill>
                  <a:srgbClr val="8C8C8C"/>
                </a:solidFill>
              </a:rPr>
              <a:t>PC</a:t>
            </a:r>
            <a:r>
              <a:rPr lang="ko-KR" altLang="en-US" sz="1400" spc="-100" dirty="0">
                <a:solidFill>
                  <a:srgbClr val="8C8C8C"/>
                </a:solidFill>
              </a:rPr>
              <a:t>의 </a:t>
            </a:r>
            <a:r>
              <a:rPr lang="en-US" altLang="ko-KR" sz="1400" spc="-100" dirty="0">
                <a:solidFill>
                  <a:srgbClr val="8C8C8C"/>
                </a:solidFill>
              </a:rPr>
              <a:t>USB </a:t>
            </a:r>
            <a:r>
              <a:rPr lang="ko-KR" altLang="en-US" sz="1400" spc="-100" dirty="0">
                <a:solidFill>
                  <a:srgbClr val="8C8C8C"/>
                </a:solidFill>
              </a:rPr>
              <a:t>포트에 </a:t>
            </a:r>
            <a:r>
              <a:rPr lang="en-US" altLang="ko-KR" sz="1400" spc="-100" dirty="0">
                <a:solidFill>
                  <a:srgbClr val="8C8C8C"/>
                </a:solidFill>
              </a:rPr>
              <a:t>Wiz Stick</a:t>
            </a:r>
            <a:r>
              <a:rPr lang="ko-KR" altLang="en-US" sz="1400" spc="-100" dirty="0">
                <a:solidFill>
                  <a:srgbClr val="8C8C8C"/>
                </a:solidFill>
              </a:rPr>
              <a:t>을 연결하고 에이전트 </a:t>
            </a:r>
            <a:r>
              <a:rPr lang="ko-KR" altLang="en-US" sz="1400" spc="-100" dirty="0" err="1">
                <a:solidFill>
                  <a:srgbClr val="8C8C8C"/>
                </a:solidFill>
              </a:rPr>
              <a:t>실행파일을</a:t>
            </a:r>
            <a:r>
              <a:rPr lang="ko-KR" altLang="en-US" sz="1400" spc="-100" dirty="0">
                <a:solidFill>
                  <a:srgbClr val="8C8C8C"/>
                </a:solidFill>
              </a:rPr>
              <a:t> 실행합니다</a:t>
            </a:r>
            <a:r>
              <a:rPr lang="en-US" altLang="ko-KR" sz="1400" spc="-100" dirty="0">
                <a:solidFill>
                  <a:srgbClr val="8C8C8C"/>
                </a:solidFill>
              </a:rPr>
              <a:t>.</a:t>
            </a:r>
          </a:p>
          <a:p>
            <a:pPr algn="just">
              <a:buClr>
                <a:schemeClr val="accent6"/>
              </a:buClr>
              <a:buSzPct val="100000"/>
            </a:pPr>
            <a:r>
              <a:rPr lang="ko-KR" altLang="en-US" sz="1400" spc="-100" dirty="0">
                <a:solidFill>
                  <a:srgbClr val="8C8C8C"/>
                </a:solidFill>
              </a:rPr>
              <a:t>네트워크 장비 선택 후 연결 버튼을 클릭하면 네트워크 운영자의 지문 인식 후 </a:t>
            </a:r>
            <a:r>
              <a:rPr lang="en-US" altLang="ko-KR" sz="1400" spc="-100" dirty="0" err="1">
                <a:solidFill>
                  <a:srgbClr val="8C8C8C"/>
                </a:solidFill>
              </a:rPr>
              <a:t>SSH</a:t>
            </a:r>
            <a:r>
              <a:rPr lang="en-US" altLang="ko-KR" sz="1400" spc="-100" dirty="0">
                <a:solidFill>
                  <a:srgbClr val="8C8C8C"/>
                </a:solidFill>
              </a:rPr>
              <a:t> </a:t>
            </a:r>
            <a:r>
              <a:rPr lang="ko-KR" altLang="en-US" sz="1400" spc="-100" dirty="0" err="1">
                <a:solidFill>
                  <a:srgbClr val="8C8C8C"/>
                </a:solidFill>
              </a:rPr>
              <a:t>로그인을</a:t>
            </a:r>
            <a:r>
              <a:rPr lang="ko-KR" altLang="en-US" sz="1400" spc="-100" dirty="0">
                <a:solidFill>
                  <a:srgbClr val="8C8C8C"/>
                </a:solidFill>
              </a:rPr>
              <a:t> 요청합니다</a:t>
            </a:r>
            <a:r>
              <a:rPr lang="en-US" altLang="ko-KR" sz="1400" spc="-100" dirty="0">
                <a:solidFill>
                  <a:srgbClr val="8C8C8C"/>
                </a:solidFill>
              </a:rPr>
              <a:t>.</a:t>
            </a:r>
            <a:r>
              <a:rPr lang="ko-KR" altLang="en-US" sz="1400" spc="-100" dirty="0">
                <a:solidFill>
                  <a:srgbClr val="8C8C8C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 flipH="1">
            <a:off x="607874" y="2049760"/>
            <a:ext cx="3777050" cy="3736876"/>
            <a:chOff x="554171" y="-871302"/>
            <a:chExt cx="5666628" cy="5606356"/>
          </a:xfrm>
        </p:grpSpPr>
        <p:grpSp>
          <p:nvGrpSpPr>
            <p:cNvPr id="9" name="그룹 8"/>
            <p:cNvGrpSpPr/>
            <p:nvPr/>
          </p:nvGrpSpPr>
          <p:grpSpPr>
            <a:xfrm>
              <a:off x="554171" y="-871302"/>
              <a:ext cx="3146186" cy="5606356"/>
              <a:chOff x="554171" y="-681813"/>
              <a:chExt cx="3146186" cy="5606356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1578627" y="-33621"/>
                <a:ext cx="1148294" cy="1242369"/>
              </a:xfrm>
              <a:prstGeom prst="roundRect">
                <a:avLst>
                  <a:gd name="adj" fmla="val 4811"/>
                </a:avLst>
              </a:prstGeom>
              <a:gradFill flip="none" rotWithShape="1">
                <a:gsLst>
                  <a:gs pos="0">
                    <a:schemeClr val="bg1"/>
                  </a:gs>
                  <a:gs pos="22000">
                    <a:srgbClr val="E4F6FF"/>
                  </a:gs>
                  <a:gs pos="100000">
                    <a:srgbClr val="CCEC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1116904" y="-480828"/>
                <a:ext cx="1999403" cy="2283753"/>
              </a:xfrm>
              <a:prstGeom prst="roundRect">
                <a:avLst>
                  <a:gd name="adj" fmla="val 481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45067" y="2007910"/>
                <a:ext cx="2955290" cy="2916633"/>
              </a:xfrm>
              <a:custGeom>
                <a:avLst/>
                <a:gdLst>
                  <a:gd name="connsiteX0" fmla="*/ 2683933 w 2955290"/>
                  <a:gd name="connsiteY0" fmla="*/ 0 h 2916633"/>
                  <a:gd name="connsiteX1" fmla="*/ 2700866 w 2955290"/>
                  <a:gd name="connsiteY1" fmla="*/ 2717800 h 2916633"/>
                  <a:gd name="connsiteX2" fmla="*/ 0 w 2955290"/>
                  <a:gd name="connsiteY2" fmla="*/ 2717800 h 291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5290" h="2916633">
                    <a:moveTo>
                      <a:pt x="2683933" y="0"/>
                    </a:moveTo>
                    <a:cubicBezTo>
                      <a:pt x="2916060" y="1132416"/>
                      <a:pt x="3148188" y="2264833"/>
                      <a:pt x="2700866" y="2717800"/>
                    </a:cubicBezTo>
                    <a:cubicBezTo>
                      <a:pt x="2253544" y="3170767"/>
                      <a:pt x="238477" y="2706511"/>
                      <a:pt x="0" y="2717800"/>
                    </a:cubicBezTo>
                  </a:path>
                </a:pathLst>
              </a:custGeom>
              <a:noFill/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143291" y="-480828"/>
                <a:ext cx="2303276" cy="5206539"/>
              </a:xfrm>
              <a:prstGeom prst="roundRect">
                <a:avLst>
                  <a:gd name="adj" fmla="val 9261"/>
                </a:avLst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916614" y="-279839"/>
                <a:ext cx="400579" cy="511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1847351" y="-1974993"/>
                <a:ext cx="401973" cy="2988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 latinLnBrk="0"/>
                <a:endParaRPr lang="ko-KR" altLang="en-US" sz="140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62" t="5945" r="9328" b="7682"/>
              <a:stretch/>
            </p:blipFill>
            <p:spPr bwMode="auto">
              <a:xfrm flipH="1">
                <a:off x="1317191" y="2030771"/>
                <a:ext cx="1827832" cy="2624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1" t="17069" r="60848" b="55884"/>
            <a:stretch/>
          </p:blipFill>
          <p:spPr bwMode="auto">
            <a:xfrm flipH="1">
              <a:off x="4510086" y="2331719"/>
              <a:ext cx="1710713" cy="821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 flipH="1">
              <a:off x="3446670" y="2636912"/>
              <a:ext cx="253688" cy="12533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0462" y="2660723"/>
              <a:ext cx="809625" cy="77716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 latinLnBrk="0"/>
              <a:endParaRPr lang="ko-KR" altLang="en-US" sz="14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1026" name="Picture 2" descr="C:\Users\Administrator\Documents\kt_wordmark\CI_단독\kt워드마크_기본형(화이트 bg)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22212" r="26786" b="22212"/>
          <a:stretch/>
        </p:blipFill>
        <p:spPr bwMode="auto">
          <a:xfrm>
            <a:off x="3170567" y="2589820"/>
            <a:ext cx="345853" cy="2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16481" y="2915425"/>
            <a:ext cx="654025" cy="24622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</a:b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userAgent.exe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3" name="Picture 2" descr="https://d30y9cdsu7xlg0.cloudfront.net/png/1049053-20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11109" r="23124" b="12810"/>
          <a:stretch/>
        </p:blipFill>
        <p:spPr bwMode="auto">
          <a:xfrm>
            <a:off x="3604134" y="3244365"/>
            <a:ext cx="144016" cy="2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871604" y="4283548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48137" y="465174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04134" y="233545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4922" y="2156109"/>
            <a:ext cx="85600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 실행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070" y="2006193"/>
            <a:ext cx="3204356" cy="224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19413" y="2976886"/>
            <a:ext cx="480752" cy="1784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9213" y="3573786"/>
            <a:ext cx="480752" cy="17841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42855" y="3201589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28888" y="3082873"/>
            <a:ext cx="93936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장비 선택 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]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버튼 클릭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27" name="Picture 3" descr="C:\Users\Administrator\Pictures\wizstick 2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02" y="4687144"/>
            <a:ext cx="1044537" cy="91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4801444" y="452189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166385" y="4525561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화면 출력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828257" y="4521890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66985" y="4687143"/>
            <a:ext cx="990656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전용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출력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(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  <p:cxnSp>
        <p:nvCxnSpPr>
          <p:cNvPr id="38" name="구부러진 연결선 37"/>
          <p:cNvCxnSpPr>
            <a:stCxn id="21" idx="0"/>
            <a:endCxn id="23" idx="2"/>
          </p:cNvCxnSpPr>
          <p:nvPr/>
        </p:nvCxnSpPr>
        <p:spPr>
          <a:xfrm rot="5400000" flipH="1" flipV="1">
            <a:off x="1910178" y="2589592"/>
            <a:ext cx="1801740" cy="158617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23" idx="6"/>
            <a:endCxn id="28" idx="1"/>
          </p:cNvCxnSpPr>
          <p:nvPr/>
        </p:nvCxnSpPr>
        <p:spPr>
          <a:xfrm>
            <a:off x="3896849" y="2481808"/>
            <a:ext cx="1188873" cy="762648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28" idx="2"/>
            <a:endCxn id="31" idx="1"/>
          </p:cNvCxnSpPr>
          <p:nvPr/>
        </p:nvCxnSpPr>
        <p:spPr>
          <a:xfrm rot="10800000" flipV="1">
            <a:off x="4844311" y="3347947"/>
            <a:ext cx="198544" cy="121681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6072173" y="5146715"/>
            <a:ext cx="82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89" y="4937249"/>
            <a:ext cx="263968" cy="461944"/>
          </a:xfrm>
          <a:prstGeom prst="rect">
            <a:avLst/>
          </a:prstGeom>
        </p:spPr>
      </p:pic>
      <p:sp>
        <p:nvSpPr>
          <p:cNvPr id="49" name="타원형 설명선 48"/>
          <p:cNvSpPr/>
          <p:nvPr/>
        </p:nvSpPr>
        <p:spPr>
          <a:xfrm>
            <a:off x="6157184" y="5477256"/>
            <a:ext cx="452794" cy="400260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8551" y="5531096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타원 51"/>
          <p:cNvSpPr/>
          <p:nvPr/>
        </p:nvSpPr>
        <p:spPr>
          <a:xfrm>
            <a:off x="6237223" y="580317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531739" y="5868742"/>
            <a:ext cx="162544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운영자 지문 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1900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69413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86640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0523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/>
              <a:t>기존 지식 기반 인증의 대표적 악용 사례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/>
              <a:t>’ </a:t>
            </a:r>
            <a:r>
              <a:rPr lang="ko-KR" altLang="en-US" dirty="0" err="1"/>
              <a:t>랜섬웨어</a:t>
            </a:r>
            <a:r>
              <a:rPr lang="ko-KR" altLang="en-US" dirty="0"/>
              <a:t> 감염 사태 </a:t>
            </a:r>
            <a:r>
              <a:rPr lang="en-US" altLang="ko-KR" dirty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35218F-69EC-45C8-B69B-384C985F0EFA}"/>
              </a:ext>
            </a:extLst>
          </p:cNvPr>
          <p:cNvSpPr/>
          <p:nvPr/>
        </p:nvSpPr>
        <p:spPr>
          <a:xfrm>
            <a:off x="-2306899" y="3707625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나야나가</a:t>
            </a:r>
            <a:r>
              <a:rPr lang="ko-KR" altLang="en-US" dirty="0"/>
              <a:t> 해킹된 이유 </a:t>
            </a:r>
            <a:r>
              <a:rPr lang="en-US" altLang="ko-KR" dirty="0"/>
              <a:t>(</a:t>
            </a:r>
            <a:r>
              <a:rPr lang="ko-KR" altLang="en-US" dirty="0"/>
              <a:t>계정관리</a:t>
            </a:r>
            <a:r>
              <a:rPr lang="en-US" altLang="ko-KR" dirty="0"/>
              <a:t>, KT </a:t>
            </a:r>
            <a:r>
              <a:rPr lang="ko-KR" altLang="en-US" dirty="0"/>
              <a:t>교육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</a:p>
          <a:p>
            <a:r>
              <a:rPr lang="ko-KR" altLang="en-US" dirty="0"/>
              <a:t>http://m.boannews.com/html/detail.html?idx=57898&amp;mkind=1&amp;kind=1</a:t>
            </a: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8A6CE7F-5D98-4C23-A820-A58C41338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4A2279-68EB-48C1-81FF-0EC9B3DA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FC6E15-0800-487A-B1DF-BF0F79B58E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CE6007-7404-49AA-BDA7-4A34A3577C13}"/>
              </a:ext>
            </a:extLst>
          </p:cNvPr>
          <p:cNvSpPr/>
          <p:nvPr/>
        </p:nvSpPr>
        <p:spPr>
          <a:xfrm>
            <a:off x="920552" y="1675089"/>
            <a:ext cx="655272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/>
              <a:t>인증플랫폼 개발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비인가자 접근 통제 </a:t>
            </a:r>
            <a:r>
              <a:rPr lang="en-US" altLang="ko-KR" dirty="0"/>
              <a:t>+ </a:t>
            </a:r>
            <a:r>
              <a:rPr lang="ko-KR" altLang="en-US" dirty="0"/>
              <a:t>인가된 사용자 행위 관리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 err="1"/>
              <a:t>비안가자</a:t>
            </a:r>
            <a:r>
              <a:rPr lang="ko-KR" altLang="en-US" dirty="0"/>
              <a:t> 접근통제 </a:t>
            </a:r>
            <a:r>
              <a:rPr lang="ko-KR" altLang="en-US" dirty="0" err="1"/>
              <a:t>차별점</a:t>
            </a:r>
            <a:r>
              <a:rPr lang="ko-KR" altLang="en-US" dirty="0"/>
              <a:t> </a:t>
            </a:r>
            <a:r>
              <a:rPr lang="en-US" altLang="ko-KR" dirty="0"/>
              <a:t>(MFA</a:t>
            </a:r>
            <a:r>
              <a:rPr lang="ko-KR" altLang="en-US" dirty="0"/>
              <a:t> 인증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인가된 사용자 행위 </a:t>
            </a:r>
            <a:r>
              <a:rPr lang="ko-KR" altLang="en-US" dirty="0" err="1"/>
              <a:t>차별점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모든 행위 기록 </a:t>
            </a:r>
            <a:r>
              <a:rPr lang="en-US" altLang="ko-KR" dirty="0"/>
              <a:t>+ </a:t>
            </a:r>
            <a:r>
              <a:rPr lang="ko-KR" altLang="en-US" dirty="0"/>
              <a:t>위험행위 알람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47BC71-1B94-487A-AA5D-6081C866F803}"/>
              </a:ext>
            </a:extLst>
          </p:cNvPr>
          <p:cNvCxnSpPr/>
          <p:nvPr/>
        </p:nvCxnSpPr>
        <p:spPr>
          <a:xfrm>
            <a:off x="5529064" y="4077072"/>
            <a:ext cx="0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CB16F3-18EA-4F13-B232-92025576604A}"/>
              </a:ext>
            </a:extLst>
          </p:cNvPr>
          <p:cNvCxnSpPr>
            <a:cxnSpLocks/>
          </p:cNvCxnSpPr>
          <p:nvPr/>
        </p:nvCxnSpPr>
        <p:spPr>
          <a:xfrm flipH="1">
            <a:off x="5529064" y="6021288"/>
            <a:ext cx="3015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A8C77E5-051C-4BA3-930C-786B7A08601A}"/>
              </a:ext>
            </a:extLst>
          </p:cNvPr>
          <p:cNvSpPr/>
          <p:nvPr/>
        </p:nvSpPr>
        <p:spPr>
          <a:xfrm>
            <a:off x="5889104" y="4005064"/>
            <a:ext cx="936097" cy="9360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IAM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Wiz Stick</a:t>
            </a:r>
            <a:endParaRPr lang="ko-KR" altLang="en-US" sz="1050" spc="-60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D92A43-58B5-4375-BF4D-73CD09A55C3E}"/>
              </a:ext>
            </a:extLst>
          </p:cNvPr>
          <p:cNvSpPr/>
          <p:nvPr/>
        </p:nvSpPr>
        <p:spPr>
          <a:xfrm>
            <a:off x="7544842" y="4153436"/>
            <a:ext cx="936097" cy="9360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spc="-6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기존랜섬보안조치</a:t>
            </a:r>
            <a:endParaRPr lang="ko-KR" altLang="en-US" sz="900" spc="-6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C6D8F-11A0-47B9-969D-DC0246920584}"/>
              </a:ext>
            </a:extLst>
          </p:cNvPr>
          <p:cNvSpPr txBox="1"/>
          <p:nvPr/>
        </p:nvSpPr>
        <p:spPr>
          <a:xfrm>
            <a:off x="4749756" y="4038020"/>
            <a:ext cx="736740" cy="2308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marL="180975" indent="-180975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itchFamily="2" charset="2"/>
              <a:buChar char="l"/>
            </a:pPr>
            <a:r>
              <a:rPr lang="ko-KR" altLang="en-US" sz="15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보안성</a:t>
            </a:r>
            <a:endParaRPr lang="ko-KR" altLang="en-US" sz="150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3E82-D535-4E5F-B90B-899EBA16DB3B}"/>
              </a:ext>
            </a:extLst>
          </p:cNvPr>
          <p:cNvSpPr txBox="1"/>
          <p:nvPr/>
        </p:nvSpPr>
        <p:spPr>
          <a:xfrm>
            <a:off x="8012890" y="6121323"/>
            <a:ext cx="736740" cy="2308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 marL="180975" indent="-180975" defTabSz="975022" latinLnBrk="0"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SzPct val="60000"/>
              <a:buFont typeface="Wingdings" pitchFamily="2" charset="2"/>
              <a:buChar char="l"/>
            </a:pPr>
            <a:r>
              <a:rPr lang="ko-KR" altLang="en-US" sz="150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불편함</a:t>
            </a:r>
          </a:p>
        </p:txBody>
      </p:sp>
      <p:pic>
        <p:nvPicPr>
          <p:cNvPr id="16" name="Picture 2" descr="http://www.boannews.com/media/upFiles2/2017/11/ran-500back.jpg">
            <a:extLst>
              <a:ext uri="{FF2B5EF4-FFF2-40B4-BE49-F238E27FC236}">
                <a16:creationId xmlns:a16="http://schemas.microsoft.com/office/drawing/2014/main" id="{998D09F3-7CEC-4308-A724-A099A089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8" y="3695433"/>
            <a:ext cx="2512545" cy="255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3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34B610-194D-4886-9993-E4C11695B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8BD37-33FD-4FCB-BD25-9AFA0004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A70073-984A-4307-8AA5-C581D7744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FDDFBE-0AA5-41F6-BBBC-0262AD0B9159}"/>
              </a:ext>
            </a:extLst>
          </p:cNvPr>
          <p:cNvSpPr/>
          <p:nvPr/>
        </p:nvSpPr>
        <p:spPr>
          <a:xfrm>
            <a:off x="992560" y="2167116"/>
            <a:ext cx="655272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 err="1"/>
              <a:t>도입예시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평창 올림픽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KSIDC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클라우드 시장현황과 </a:t>
            </a:r>
            <a:r>
              <a:rPr lang="en-US" altLang="ko-KR" dirty="0"/>
              <a:t>KISA </a:t>
            </a:r>
            <a:r>
              <a:rPr lang="ko-KR" altLang="en-US" dirty="0"/>
              <a:t>클라우드 인증 확대</a:t>
            </a:r>
            <a:r>
              <a:rPr lang="en-US" altLang="ko-KR" dirty="0"/>
              <a:t>, </a:t>
            </a:r>
            <a:r>
              <a:rPr lang="ko-KR" altLang="en-US" dirty="0" err="1"/>
              <a:t>인증요권</a:t>
            </a:r>
            <a:r>
              <a:rPr lang="en-US" altLang="ko-KR" dirty="0"/>
              <a:t>(</a:t>
            </a:r>
            <a:r>
              <a:rPr lang="ko-KR" altLang="en-US" dirty="0"/>
              <a:t>사용자 행위 기록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78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8BCD46-36FB-4C77-A583-6EB78689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55A67B-C24F-4B3C-9ED4-17BCB731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7E2A1-AEAC-453D-8E5C-6E64163D4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328D53-3B1F-4A5C-BC79-5121E0028FE3}"/>
              </a:ext>
            </a:extLst>
          </p:cNvPr>
          <p:cNvSpPr/>
          <p:nvPr/>
        </p:nvSpPr>
        <p:spPr>
          <a:xfrm>
            <a:off x="992560" y="2167116"/>
            <a:ext cx="655272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/>
              <a:t>시연예시</a:t>
            </a:r>
          </a:p>
        </p:txBody>
      </p:sp>
    </p:spTree>
    <p:extLst>
      <p:ext uri="{BB962C8B-B14F-4D97-AF65-F5344CB8AC3E}">
        <p14:creationId xmlns:p14="http://schemas.microsoft.com/office/powerpoint/2010/main" val="260801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/>
              <a:t>GiGA</a:t>
            </a:r>
            <a:r>
              <a:rPr lang="en-US" altLang="ko-KR" dirty="0"/>
              <a:t> secure </a:t>
            </a:r>
            <a:r>
              <a:rPr lang="en-US" altLang="ko-KR" dirty="0" err="1"/>
              <a:t>wizstick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>
                <a:solidFill>
                  <a:srgbClr val="8C8C8C"/>
                </a:solidFill>
              </a:rPr>
              <a:t>있는</a:t>
            </a:r>
            <a:r>
              <a:rPr lang="en-US" altLang="ko-KR" spc="-100" dirty="0">
                <a:solidFill>
                  <a:srgbClr val="8C8C8C"/>
                </a:solidFill>
              </a:rPr>
              <a:t>,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err="1">
                <a:solidFill>
                  <a:srgbClr val="8C8C8C"/>
                </a:solidFill>
              </a:rPr>
              <a:t>보안성이</a:t>
            </a:r>
            <a:r>
              <a:rPr lang="ko-KR" altLang="en-US" spc="-100" dirty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통한 </a:t>
            </a:r>
            <a:r>
              <a:rPr lang="ko-KR" altLang="en-US" spc="-100" dirty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>
                <a:solidFill>
                  <a:srgbClr val="FF0000"/>
                </a:solidFill>
              </a:rPr>
              <a:t>저장장치</a:t>
            </a:r>
            <a:r>
              <a:rPr lang="en-US" altLang="ko-KR" spc="-100" dirty="0">
                <a:solidFill>
                  <a:srgbClr val="FF0000"/>
                </a:solidFill>
              </a:rPr>
              <a:t>(</a:t>
            </a:r>
            <a:r>
              <a:rPr lang="ko-KR" altLang="en-US" spc="-100" dirty="0" err="1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>
                <a:solidFill>
                  <a:srgbClr val="FF0000"/>
                </a:solidFill>
              </a:rPr>
              <a:t>)</a:t>
            </a:r>
            <a:r>
              <a:rPr lang="ko-KR" altLang="en-US" spc="-100" dirty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>
                <a:solidFill>
                  <a:srgbClr val="8C8C8C"/>
                </a:solidFill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12595</TotalTime>
  <Words>1151</Words>
  <Application>Microsoft Office PowerPoint</Application>
  <PresentationFormat>A4 용지(210x297mm)</PresentationFormat>
  <Paragraphs>354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굴림</vt:lpstr>
      <vt:lpstr>맑은 고딕</vt:lpstr>
      <vt:lpstr>Arial</vt:lpstr>
      <vt:lpstr>Wingdings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PowerPoint 프레젠테이션</vt:lpstr>
      <vt:lpstr>PowerPoint 프레젠테이션</vt:lpstr>
      <vt:lpstr>기존 지식 기반 인증의 대표적 악용 사례</vt:lpstr>
      <vt:lpstr>PowerPoint 프레젠테이션</vt:lpstr>
      <vt:lpstr>PowerPoint 프레젠테이션</vt:lpstr>
      <vt:lpstr>PowerPoint 프레젠테이션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PowerPoint 프레젠테이션</vt:lpstr>
      <vt:lpstr>네트워크 운영자용 에이전트 기능명세</vt:lpstr>
      <vt:lpstr>관리자용 에이전트 기능명세</vt:lpstr>
      <vt:lpstr>SSH 게이트웨이 서버 기능명세</vt:lpstr>
      <vt:lpstr>PowerPoint 프레젠테이션</vt:lpstr>
      <vt:lpstr>네트워크 운영자용 에이전트 메뉴 설명</vt:lpstr>
      <vt:lpstr>네트워크 운영자의 장비 연결 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d c</cp:lastModifiedBy>
  <cp:revision>2393</cp:revision>
  <dcterms:created xsi:type="dcterms:W3CDTF">2012-07-19T05:14:20Z</dcterms:created>
  <dcterms:modified xsi:type="dcterms:W3CDTF">2017-11-08T04:52:02Z</dcterms:modified>
</cp:coreProperties>
</file>